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9" r:id="rId3"/>
    <p:sldId id="270" r:id="rId4"/>
    <p:sldId id="260" r:id="rId5"/>
    <p:sldId id="258" r:id="rId6"/>
    <p:sldId id="261" r:id="rId7"/>
    <p:sldId id="283" r:id="rId8"/>
    <p:sldId id="284" r:id="rId9"/>
    <p:sldId id="285" r:id="rId10"/>
    <p:sldId id="281" r:id="rId11"/>
    <p:sldId id="266" r:id="rId12"/>
    <p:sldId id="268" r:id="rId13"/>
    <p:sldId id="265" r:id="rId14"/>
    <p:sldId id="259" r:id="rId15"/>
    <p:sldId id="269" r:id="rId16"/>
    <p:sldId id="275" r:id="rId17"/>
    <p:sldId id="271" r:id="rId18"/>
    <p:sldId id="288" r:id="rId19"/>
    <p:sldId id="272" r:id="rId20"/>
    <p:sldId id="273" r:id="rId21"/>
    <p:sldId id="274" r:id="rId22"/>
    <p:sldId id="287" r:id="rId23"/>
    <p:sldId id="286" r:id="rId24"/>
    <p:sldId id="282" r:id="rId25"/>
    <p:sldId id="267" r:id="rId26"/>
    <p:sldId id="280" r:id="rId27"/>
    <p:sldId id="278" r:id="rId28"/>
    <p:sldId id="277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1F"/>
    <a:srgbClr val="A6A6A6"/>
    <a:srgbClr val="BF9500"/>
    <a:srgbClr val="F4F4F4"/>
    <a:srgbClr val="E9E9E9"/>
    <a:srgbClr val="FFCE00"/>
    <a:srgbClr val="B08D00"/>
    <a:srgbClr val="FFF6C5"/>
    <a:srgbClr val="00AED8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 autoAdjust="0"/>
    <p:restoredTop sz="95467"/>
  </p:normalViewPr>
  <p:slideViewPr>
    <p:cSldViewPr snapToObjects="1">
      <p:cViewPr>
        <p:scale>
          <a:sx n="119" d="100"/>
          <a:sy n="119" d="100"/>
        </p:scale>
        <p:origin x="144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69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84ABA-C183-754C-8EF1-7683B2D125B8}" type="datetimeFigureOut">
              <a:rPr lang="pl-PL" smtClean="0"/>
              <a:t>29.01.2022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6DE6E-3DC8-F24F-9038-3ABDDBC39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7198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29.01.2022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108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489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53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4809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131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791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945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9624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9184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4917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937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dirty="0"/>
              <a:t>Opis szablonu W34 V2.4 bo mi się </a:t>
            </a:r>
            <a:r>
              <a:rPr lang="pl-PL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838200" y="1893888"/>
            <a:ext cx="105156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/>
              <a:t>Tu będę sobie opisywał na czym polega ten szablon</a:t>
            </a:r>
          </a:p>
          <a:p>
            <a:pPr lvl="1"/>
            <a:r>
              <a:rPr lang="pl-PL" dirty="0"/>
              <a:t>Powstał we wrześniu 2019, przy okazji wykładu „Inwestycje które nie spłoną” i wykładu „nadzieja ucznia Jezusa”. Wersja 2.4 jest pierwsza </a:t>
            </a:r>
            <a:r>
              <a:rPr lang="mr-IN" dirty="0"/>
              <a:t>–</a:t>
            </a:r>
            <a:r>
              <a:rPr lang="pl-PL" dirty="0"/>
              <a:t> ma ustalone jakoś kolory.</a:t>
            </a:r>
          </a:p>
          <a:p>
            <a:pPr lvl="1"/>
            <a:r>
              <a:rPr lang="pl-PL" dirty="0"/>
              <a:t>Warto by tu wstawić szablony jakie miałem w prezentacjach 3S-owych.</a:t>
            </a:r>
          </a:p>
        </p:txBody>
      </p:sp>
    </p:spTree>
    <p:extLst>
      <p:ext uri="{BB962C8B-B14F-4D97-AF65-F5344CB8AC3E}">
        <p14:creationId xmlns:p14="http://schemas.microsoft.com/office/powerpoint/2010/main" val="1804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24974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Przeciągnij obraz na symbol zastępczy lub kliknij ikonę, aby go dodać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249743" cy="31583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249743" cy="23915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38037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Przeciągnij obraz na symbol zastępczy lub kliknij ikonę, aby go dodać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380373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buNone/>
              <a:defRPr lang="pl-PL" sz="24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</a:pPr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380373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 druku - 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881320" cy="713398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pl-PL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l-PL"/>
              <a:t>Kliknij, aby edyt. styl wz. tyt.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4034911"/>
            <a:ext cx="10515600" cy="1655762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182967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pl-PL"/>
              <a:t>Kliknij, aby edyt. styl wz. tyt.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spcBef>
                <a:spcPts val="400"/>
              </a:spcBef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1147480" y="950262"/>
            <a:ext cx="9610166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6728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1" r:id="rId3"/>
    <p:sldLayoutId id="2147483650" r:id="rId4"/>
    <p:sldLayoutId id="2147483654" r:id="rId5"/>
    <p:sldLayoutId id="2147483655" r:id="rId6"/>
    <p:sldLayoutId id="2147483667" r:id="rId7"/>
    <p:sldLayoutId id="2147483664" r:id="rId8"/>
    <p:sldLayoutId id="2147483662" r:id="rId9"/>
    <p:sldLayoutId id="2147483665" r:id="rId10"/>
    <p:sldLayoutId id="2147483666" r:id="rId11"/>
    <p:sldLayoutId id="2147483660" r:id="rId12"/>
    <p:sldLayoutId id="2147483661" r:id="rId13"/>
    <p:sldLayoutId id="2147483657" r:id="rId14"/>
    <p:sldLayoutId id="2147483663" r:id="rId15"/>
    <p:sldLayoutId id="2147483652" r:id="rId16"/>
    <p:sldLayoutId id="2147483653" r:id="rId17"/>
    <p:sldLayoutId id="2147483656" r:id="rId18"/>
    <p:sldLayoutId id="2147483669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wojtek@pp.org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Czytanie Apokalipsy</a:t>
            </a: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Przełom 2019/2020</a:t>
            </a:r>
          </a:p>
        </p:txBody>
      </p:sp>
    </p:spTree>
    <p:extLst>
      <p:ext uri="{BB962C8B-B14F-4D97-AF65-F5344CB8AC3E}">
        <p14:creationId xmlns:p14="http://schemas.microsoft.com/office/powerpoint/2010/main" val="671043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świata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39983" y="5638079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-1000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1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1000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34640" y="5638079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-2000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29296" y="5638079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-3000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398412" y="5638079"/>
            <a:ext cx="139487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881663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601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4000</a:t>
            </a:r>
          </a:p>
        </p:txBody>
      </p:sp>
      <p:sp>
        <p:nvSpPr>
          <p:cNvPr id="36" name="Romb 35"/>
          <p:cNvSpPr/>
          <p:nvPr/>
        </p:nvSpPr>
        <p:spPr bwMode="auto">
          <a:xfrm>
            <a:off x="2794422" y="4801918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P</a:t>
            </a:r>
          </a:p>
        </p:txBody>
      </p:sp>
      <p:grpSp>
        <p:nvGrpSpPr>
          <p:cNvPr id="37" name="Grupa 36"/>
          <p:cNvGrpSpPr/>
          <p:nvPr/>
        </p:nvGrpSpPr>
        <p:grpSpPr>
          <a:xfrm>
            <a:off x="7392144" y="4609198"/>
            <a:ext cx="429376" cy="655918"/>
            <a:chOff x="2957194" y="2798382"/>
            <a:chExt cx="419732" cy="641186"/>
          </a:xfrm>
        </p:grpSpPr>
        <p:sp>
          <p:nvSpPr>
            <p:cNvPr id="49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52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5" name="Romb 54"/>
          <p:cNvSpPr/>
          <p:nvPr/>
        </p:nvSpPr>
        <p:spPr bwMode="auto">
          <a:xfrm>
            <a:off x="246783" y="4801918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U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5437711" y="5926111"/>
            <a:ext cx="445660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>
                <a:solidFill>
                  <a:schemeClr val="accent1">
                    <a:lumMod val="75000"/>
                  </a:schemeClr>
                </a:solidFill>
              </a:rPr>
              <a:t>-3000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9074046" y="592611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>
                <a:solidFill>
                  <a:schemeClr val="accent1">
                    <a:lumMod val="75000"/>
                  </a:schemeClr>
                </a:solidFill>
              </a:rPr>
              <a:t>5000</a:t>
            </a: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632368" y="5926111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>
                <a:solidFill>
                  <a:schemeClr val="accent1">
                    <a:lumMod val="75000"/>
                  </a:schemeClr>
                </a:solidFill>
              </a:rPr>
              <a:t>-2000</a:t>
            </a: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1827024" y="5926111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>
                <a:solidFill>
                  <a:schemeClr val="accent1">
                    <a:lumMod val="75000"/>
                  </a:schemeClr>
                </a:solidFill>
              </a:rPr>
              <a:t>-1000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7268703" y="592611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>
                <a:solidFill>
                  <a:schemeClr val="accent1">
                    <a:lumMod val="75000"/>
                  </a:schemeClr>
                </a:solidFill>
              </a:rPr>
              <a:t>4000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0879391" y="592611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>
                <a:solidFill>
                  <a:schemeClr val="accent1">
                    <a:lumMod val="75000"/>
                  </a:schemeClr>
                </a:solidFill>
              </a:rPr>
              <a:t>6000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174767" y="5926111"/>
            <a:ext cx="139487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>
                <a:solidFill>
                  <a:schemeClr val="accent1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" name="PoleTekstowe 1"/>
          <p:cNvSpPr txBox="1"/>
          <p:nvPr/>
        </p:nvSpPr>
        <p:spPr>
          <a:xfrm>
            <a:off x="3071664" y="1755140"/>
            <a:ext cx="208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Pierwsze przymierze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2927648" y="1624988"/>
            <a:ext cx="0" cy="295614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Line 6"/>
          <p:cNvSpPr>
            <a:spLocks noChangeShapeType="1"/>
          </p:cNvSpPr>
          <p:nvPr/>
        </p:nvSpPr>
        <p:spPr bwMode="auto">
          <a:xfrm>
            <a:off x="7680176" y="1624988"/>
            <a:ext cx="0" cy="295614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437225" y="1624988"/>
            <a:ext cx="0" cy="295614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5" name="Line 6"/>
          <p:cNvSpPr>
            <a:spLocks noChangeShapeType="1"/>
          </p:cNvSpPr>
          <p:nvPr/>
        </p:nvSpPr>
        <p:spPr bwMode="auto">
          <a:xfrm>
            <a:off x="11322004" y="1624988"/>
            <a:ext cx="0" cy="295614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Line 3"/>
          <p:cNvSpPr>
            <a:spLocks noChangeShapeType="1"/>
          </p:cNvSpPr>
          <p:nvPr/>
        </p:nvSpPr>
        <p:spPr bwMode="auto">
          <a:xfrm flipV="1">
            <a:off x="437225" y="1971164"/>
            <a:ext cx="249042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7" name="Line 3"/>
          <p:cNvSpPr>
            <a:spLocks noChangeShapeType="1"/>
          </p:cNvSpPr>
          <p:nvPr/>
        </p:nvSpPr>
        <p:spPr bwMode="auto">
          <a:xfrm>
            <a:off x="2927648" y="2124436"/>
            <a:ext cx="8394356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3"/>
          <p:cNvSpPr>
            <a:spLocks noChangeShapeType="1"/>
          </p:cNvSpPr>
          <p:nvPr/>
        </p:nvSpPr>
        <p:spPr bwMode="auto">
          <a:xfrm flipV="1">
            <a:off x="4233863" y="2556520"/>
            <a:ext cx="708814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3"/>
          <p:cNvSpPr>
            <a:spLocks noChangeShapeType="1"/>
          </p:cNvSpPr>
          <p:nvPr/>
        </p:nvSpPr>
        <p:spPr bwMode="auto">
          <a:xfrm flipV="1">
            <a:off x="5548313" y="3573016"/>
            <a:ext cx="578095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3"/>
          <p:cNvSpPr>
            <a:spLocks noChangeShapeType="1"/>
          </p:cNvSpPr>
          <p:nvPr/>
        </p:nvSpPr>
        <p:spPr bwMode="auto">
          <a:xfrm flipV="1">
            <a:off x="7680176" y="4004156"/>
            <a:ext cx="3656356" cy="90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PoleTekstowe 70"/>
          <p:cNvSpPr txBox="1"/>
          <p:nvPr/>
        </p:nvSpPr>
        <p:spPr>
          <a:xfrm>
            <a:off x="4295127" y="2177896"/>
            <a:ext cx="25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/>
              <a:t>Przymierze z Abrahamem</a:t>
            </a:r>
            <a:endParaRPr lang="pl-PL" dirty="0"/>
          </a:p>
        </p:txBody>
      </p:sp>
      <p:sp>
        <p:nvSpPr>
          <p:cNvPr id="72" name="PoleTekstowe 71"/>
          <p:cNvSpPr txBox="1"/>
          <p:nvPr/>
        </p:nvSpPr>
        <p:spPr>
          <a:xfrm>
            <a:off x="5591944" y="3176716"/>
            <a:ext cx="230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Przymierze z Dawidem</a:t>
            </a:r>
          </a:p>
        </p:txBody>
      </p:sp>
      <p:sp>
        <p:nvSpPr>
          <p:cNvPr id="73" name="PoleTekstowe 72"/>
          <p:cNvSpPr txBox="1"/>
          <p:nvPr/>
        </p:nvSpPr>
        <p:spPr>
          <a:xfrm>
            <a:off x="7824192" y="3599472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Nowe przymierze</a:t>
            </a:r>
          </a:p>
        </p:txBody>
      </p:sp>
      <p:sp>
        <p:nvSpPr>
          <p:cNvPr id="74" name="Line 3"/>
          <p:cNvSpPr>
            <a:spLocks noChangeShapeType="1"/>
          </p:cNvSpPr>
          <p:nvPr/>
        </p:nvSpPr>
        <p:spPr bwMode="auto">
          <a:xfrm flipV="1">
            <a:off x="191344" y="1755140"/>
            <a:ext cx="25262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Line 3"/>
          <p:cNvSpPr>
            <a:spLocks noChangeShapeType="1"/>
          </p:cNvSpPr>
          <p:nvPr/>
        </p:nvSpPr>
        <p:spPr bwMode="auto">
          <a:xfrm flipV="1">
            <a:off x="4779541" y="3105220"/>
            <a:ext cx="290063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7" name="PoleTekstowe 76"/>
          <p:cNvSpPr txBox="1"/>
          <p:nvPr/>
        </p:nvSpPr>
        <p:spPr>
          <a:xfrm>
            <a:off x="4823172" y="2708920"/>
            <a:ext cx="212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Przymierze Synajskie</a:t>
            </a:r>
          </a:p>
        </p:txBody>
      </p:sp>
    </p:spTree>
    <p:extLst>
      <p:ext uri="{BB962C8B-B14F-4D97-AF65-F5344CB8AC3E}">
        <p14:creationId xmlns:p14="http://schemas.microsoft.com/office/powerpoint/2010/main" val="112505632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Czasy objawienie, spisania i udostępniania Biblii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854890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356283" y="5704062"/>
            <a:ext cx="139487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2593964" y="5704063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-1000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873498" y="570334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1000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426941" y="5703340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0521" y="5704064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-2000</a:t>
            </a:r>
          </a:p>
        </p:txBody>
      </p:sp>
      <p:cxnSp>
        <p:nvCxnSpPr>
          <p:cNvPr id="29" name="Łącznik prosty 28"/>
          <p:cNvCxnSpPr/>
          <p:nvPr/>
        </p:nvCxnSpPr>
        <p:spPr>
          <a:xfrm>
            <a:off x="5446428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8037966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10629503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>
            <a:off x="1055440" y="3861048"/>
            <a:ext cx="1059272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9444039" y="4077072"/>
            <a:ext cx="220412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36" name="Grupa 35"/>
          <p:cNvGrpSpPr/>
          <p:nvPr/>
        </p:nvGrpSpPr>
        <p:grpSpPr>
          <a:xfrm>
            <a:off x="5281082" y="4609198"/>
            <a:ext cx="429376" cy="655918"/>
            <a:chOff x="2957194" y="2798382"/>
            <a:chExt cx="419732" cy="641186"/>
          </a:xfrm>
        </p:grpSpPr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9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2" name="Line 5"/>
          <p:cNvSpPr>
            <a:spLocks noChangeShapeType="1"/>
          </p:cNvSpPr>
          <p:nvPr/>
        </p:nvSpPr>
        <p:spPr bwMode="auto">
          <a:xfrm>
            <a:off x="1055440" y="3573016"/>
            <a:ext cx="3600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-7333159" y="3068960"/>
            <a:ext cx="3600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5710458" y="3556248"/>
            <a:ext cx="38554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6449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Krótki wiek XX i </a:t>
            </a:r>
            <a:r>
              <a:rPr lang="pl-PL"/>
              <a:t>moje żyje</a:t>
            </a:r>
            <a:endParaRPr lang="pl-PL" dirty="0"/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65630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1960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18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60286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1940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5494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1920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70974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1980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88166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2020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598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1900</a:t>
            </a: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5929314" y="2132856"/>
            <a:ext cx="5718852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8048626" y="2132856"/>
            <a:ext cx="359954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3" name="Łącznik prosty 2"/>
          <p:cNvCxnSpPr/>
          <p:nvPr/>
        </p:nvCxnSpPr>
        <p:spPr>
          <a:xfrm flipH="1">
            <a:off x="1487488" y="5445224"/>
            <a:ext cx="511470" cy="0"/>
          </a:xfrm>
          <a:prstGeom prst="line">
            <a:avLst/>
          </a:prstGeom>
          <a:ln w="279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flipH="1">
            <a:off x="3784330" y="5445224"/>
            <a:ext cx="511470" cy="0"/>
          </a:xfrm>
          <a:prstGeom prst="line">
            <a:avLst/>
          </a:prstGeom>
          <a:ln w="279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1984122" y="3907000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1984122" y="4216562"/>
            <a:ext cx="18002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>
            <a:off x="3784330" y="3907000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4295800" y="4216562"/>
            <a:ext cx="41764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2041274" y="3933056"/>
            <a:ext cx="1731946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XX lecie między</a:t>
            </a:r>
            <a:endParaRPr kumimoji="0" lang="pl-PL" altLang="pl-PL" sz="1200" dirty="0"/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5951984" y="3933316"/>
            <a:ext cx="1584176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Zależność od ZSRR</a:t>
            </a:r>
            <a:endParaRPr kumimoji="0" lang="pl-PL" altLang="pl-PL" sz="1200" dirty="0"/>
          </a:p>
        </p:txBody>
      </p:sp>
      <p:sp>
        <p:nvSpPr>
          <p:cNvPr id="56" name="Line 9"/>
          <p:cNvSpPr>
            <a:spLocks noChangeShapeType="1"/>
          </p:cNvSpPr>
          <p:nvPr/>
        </p:nvSpPr>
        <p:spPr bwMode="auto">
          <a:xfrm>
            <a:off x="8472264" y="3868900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4295800" y="3907000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" name="Line 10"/>
          <p:cNvSpPr>
            <a:spLocks noChangeShapeType="1"/>
          </p:cNvSpPr>
          <p:nvPr/>
        </p:nvSpPr>
        <p:spPr bwMode="auto">
          <a:xfrm>
            <a:off x="8510588" y="4216562"/>
            <a:ext cx="313757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" name="Text Box 44"/>
          <p:cNvSpPr txBox="1">
            <a:spLocks noChangeArrowheads="1"/>
          </p:cNvSpPr>
          <p:nvPr/>
        </p:nvSpPr>
        <p:spPr bwMode="auto">
          <a:xfrm>
            <a:off x="9275961" y="393305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3 RP</a:t>
            </a:r>
          </a:p>
        </p:txBody>
      </p:sp>
      <p:sp>
        <p:nvSpPr>
          <p:cNvPr id="63" name="Line 6"/>
          <p:cNvSpPr>
            <a:spLocks noChangeShapeType="1"/>
          </p:cNvSpPr>
          <p:nvPr/>
        </p:nvSpPr>
        <p:spPr bwMode="auto">
          <a:xfrm>
            <a:off x="3617508" y="2708920"/>
            <a:ext cx="4893080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3863752" y="2861320"/>
            <a:ext cx="3888432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5" name="Line 6"/>
          <p:cNvSpPr>
            <a:spLocks noChangeShapeType="1"/>
          </p:cNvSpPr>
          <p:nvPr/>
        </p:nvSpPr>
        <p:spPr bwMode="auto">
          <a:xfrm>
            <a:off x="551383" y="3356992"/>
            <a:ext cx="7827441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Line 6"/>
          <p:cNvSpPr>
            <a:spLocks noChangeShapeType="1"/>
          </p:cNvSpPr>
          <p:nvPr/>
        </p:nvSpPr>
        <p:spPr bwMode="auto">
          <a:xfrm>
            <a:off x="1415480" y="4869160"/>
            <a:ext cx="7095108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PoleTekstowe 59"/>
          <p:cNvSpPr txBox="1"/>
          <p:nvPr/>
        </p:nvSpPr>
        <p:spPr>
          <a:xfrm>
            <a:off x="5638530" y="1506457"/>
            <a:ext cx="53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✦</a:t>
            </a:r>
          </a:p>
        </p:txBody>
      </p:sp>
      <p:sp>
        <p:nvSpPr>
          <p:cNvPr id="61" name="PoleTekstowe 60"/>
          <p:cNvSpPr txBox="1"/>
          <p:nvPr/>
        </p:nvSpPr>
        <p:spPr>
          <a:xfrm>
            <a:off x="7691353" y="1548081"/>
            <a:ext cx="53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/>
              <a:t>✧</a:t>
            </a:r>
            <a:endParaRPr lang="pl-PL" sz="3200" dirty="0"/>
          </a:p>
        </p:txBody>
      </p:sp>
      <p:pic>
        <p:nvPicPr>
          <p:cNvPr id="62" name="Obraz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32" y="1630247"/>
            <a:ext cx="327732" cy="327732"/>
          </a:xfrm>
          <a:prstGeom prst="rect">
            <a:avLst/>
          </a:prstGeom>
        </p:spPr>
      </p:pic>
      <p:pic>
        <p:nvPicPr>
          <p:cNvPr id="67" name="Obraz 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702644"/>
            <a:ext cx="342774" cy="342774"/>
          </a:xfrm>
          <a:prstGeom prst="rect">
            <a:avLst/>
          </a:prstGeom>
        </p:spPr>
      </p:pic>
      <p:cxnSp>
        <p:nvCxnSpPr>
          <p:cNvPr id="6" name="Łącznik zakrzywiony 5"/>
          <p:cNvCxnSpPr/>
          <p:nvPr/>
        </p:nvCxnSpPr>
        <p:spPr>
          <a:xfrm rot="5400000" flipH="1" flipV="1">
            <a:off x="5515191" y="2343636"/>
            <a:ext cx="537465" cy="29078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zakrzywiony 67"/>
          <p:cNvCxnSpPr/>
          <p:nvPr/>
        </p:nvCxnSpPr>
        <p:spPr>
          <a:xfrm rot="5400000" flipH="1" flipV="1">
            <a:off x="3161595" y="2870859"/>
            <a:ext cx="537465" cy="29078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71468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do dziś przeżyte życie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65631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1990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20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2010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6028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1980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54944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1970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70975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88166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2020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59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1960</a:t>
            </a: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838200" y="4725144"/>
            <a:ext cx="10809966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5"/>
          <p:cNvSpPr>
            <a:spLocks noChangeShapeType="1"/>
          </p:cNvSpPr>
          <p:nvPr/>
        </p:nvSpPr>
        <p:spPr bwMode="auto">
          <a:xfrm>
            <a:off x="4511824" y="4725144"/>
            <a:ext cx="713634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" name="PoleTekstowe 1"/>
          <p:cNvSpPr txBox="1"/>
          <p:nvPr/>
        </p:nvSpPr>
        <p:spPr>
          <a:xfrm>
            <a:off x="802278" y="2604617"/>
            <a:ext cx="6143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⭐︎☆★✦✧✝︎♰☼✶</a:t>
            </a:r>
          </a:p>
        </p:txBody>
      </p:sp>
      <p:sp>
        <p:nvSpPr>
          <p:cNvPr id="67" name="PoleTekstowe 66"/>
          <p:cNvSpPr txBox="1"/>
          <p:nvPr/>
        </p:nvSpPr>
        <p:spPr>
          <a:xfrm>
            <a:off x="551384" y="3987790"/>
            <a:ext cx="74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✦</a:t>
            </a:r>
          </a:p>
        </p:txBody>
      </p:sp>
      <p:sp>
        <p:nvSpPr>
          <p:cNvPr id="72" name="PoleTekstowe 71"/>
          <p:cNvSpPr txBox="1"/>
          <p:nvPr/>
        </p:nvSpPr>
        <p:spPr>
          <a:xfrm>
            <a:off x="4197872" y="4025062"/>
            <a:ext cx="74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/>
              <a:t>✧</a:t>
            </a:r>
            <a:endParaRPr lang="pl-PL" sz="40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662" y="4005064"/>
            <a:ext cx="506242" cy="50624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530" y="4077072"/>
            <a:ext cx="529478" cy="529478"/>
          </a:xfrm>
          <a:prstGeom prst="rect">
            <a:avLst/>
          </a:prstGeom>
        </p:spPr>
      </p:pic>
      <p:sp>
        <p:nvSpPr>
          <p:cNvPr id="73" name="PoleTekstowe 72"/>
          <p:cNvSpPr txBox="1"/>
          <p:nvPr/>
        </p:nvSpPr>
        <p:spPr>
          <a:xfrm>
            <a:off x="10736085" y="4033041"/>
            <a:ext cx="760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/>
              <a:t>⭐︎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67357120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 rot="21197107">
            <a:off x="135236" y="365591"/>
            <a:ext cx="8189200" cy="946315"/>
          </a:xfrm>
        </p:spPr>
        <p:txBody>
          <a:bodyPr>
            <a:normAutofit/>
          </a:bodyPr>
          <a:lstStyle/>
          <a:p>
            <a:r>
              <a:rPr lang="pl-PL" altLang="pl-PL" b="1" dirty="0">
                <a:solidFill>
                  <a:srgbClr val="FF0000"/>
                </a:solidFill>
              </a:rPr>
              <a:t>Wszystkie obiekty do zachowania !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7067550" y="574992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>
                <a:solidFill>
                  <a:srgbClr val="FF0000"/>
                </a:solidFill>
              </a:rPr>
              <a:t>aaaa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284120" y="4914899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6463121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Ćwiczenia na osi czasu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400" dirty="0"/>
              <a:t>Dla IPP-KTW, 5 stycznia 2020 r.</a:t>
            </a:r>
          </a:p>
          <a:p>
            <a:r>
              <a:rPr lang="pl-PL" sz="1400" dirty="0"/>
              <a:t>T, A, 2*K, A, J, J +2r = 9</a:t>
            </a:r>
          </a:p>
        </p:txBody>
      </p:sp>
    </p:spTree>
    <p:extLst>
      <p:ext uri="{BB962C8B-B14F-4D97-AF65-F5344CB8AC3E}">
        <p14:creationId xmlns:p14="http://schemas.microsoft.com/office/powerpoint/2010/main" val="2096597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do analiz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3935760" y="980728"/>
            <a:ext cx="3600400" cy="5544616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Zniszczenie świątyni w Jerozolimie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Edykt Konstantyna, Sobór Nicejski, Edykt </a:t>
            </a:r>
            <a:r>
              <a:rPr lang="pl-PL" sz="1800" dirty="0" err="1"/>
              <a:t>Tesaloniczański</a:t>
            </a:r>
            <a:endParaRPr lang="pl-PL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św. Augustyn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Mieszko 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Jagiełło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Jan Hus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Gutenberg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Kolumb w Ameryce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upadek Konstantynopola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Erazm, Luter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Zygmunt Stary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Zygmunt August i Konfederacja Warszawska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Sobór Trydencki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Bitwa pod Knyszynem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Potop Szwedzki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Rozbiory Polski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1800" dirty="0"/>
          </a:p>
        </p:txBody>
      </p:sp>
      <p:sp>
        <p:nvSpPr>
          <p:cNvPr id="6" name="Symbol zastępczy zawartości 4"/>
          <p:cNvSpPr txBox="1">
            <a:spLocks/>
          </p:cNvSpPr>
          <p:nvPr/>
        </p:nvSpPr>
        <p:spPr>
          <a:xfrm>
            <a:off x="407368" y="980728"/>
            <a:ext cx="3528392" cy="554461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Czasy Abrahama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Czasy Mojżesza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Czasy Sędziów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Król Dawid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Król Salomon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Izajasz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Jeremiasz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Niewola Babilońska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Powstanie Machabeuszy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Założenie Rzymu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Wojny punickie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Koniec republiki rzymskiej i Juliusz Cezar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Upadek Rzymu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Mieszko I i czasy Piastów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Czasy Jagiellonów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Upadek Konstantynopola</a:t>
            </a: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>
          <a:xfrm>
            <a:off x="7536160" y="980728"/>
            <a:ext cx="3816424" cy="554461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Zabicie księcia Ferdynanda w Sarajewie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Rewolucja w Rosji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Wojna Polsko-Rosyjska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Powstania Śląskie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Przewrót majowy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Konstytucja majowa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Atak Niemiec na ZSRR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Atak na Pearl Harbour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Alianci w Grecji, na Sycylii, we Włoszech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Utworzenie Armii Andersa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Zbrodnia w Katyniu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Śmierć gen. Sikorskiego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Drugi front za zachodzie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ZSRR buduje bombę atomową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Pierwszy satelita ziemi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Upadek muru w Berlinie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/>
              <a:t>Rozpad ZSRR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27961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świata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795102" y="5833778"/>
            <a:ext cx="567488" cy="3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dirty="0"/>
              <a:t>2000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153128" y="6337834"/>
            <a:ext cx="182768" cy="3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dirty="0"/>
              <a:t>0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43311"/>
              </p:ext>
            </p:extLst>
          </p:nvPr>
        </p:nvGraphicFramePr>
        <p:xfrm>
          <a:off x="3791744" y="913120"/>
          <a:ext cx="81279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7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 od</a:t>
                      </a:r>
                      <a:r>
                        <a:rPr lang="pl-PL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stworzenia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 wg.</a:t>
                      </a:r>
                      <a:r>
                        <a:rPr lang="pl-PL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kalendarza Gregoriańskiego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PoleTekstowe 4"/>
          <p:cNvSpPr txBox="1"/>
          <p:nvPr/>
        </p:nvSpPr>
        <p:spPr>
          <a:xfrm>
            <a:off x="270902" y="991551"/>
            <a:ext cx="33614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Zadanie:</a:t>
            </a:r>
          </a:p>
          <a:p>
            <a:pPr marL="285750" indent="-285750">
              <a:buFontTx/>
              <a:buChar char="-"/>
            </a:pPr>
            <a:r>
              <a:rPr lang="pl-PL" dirty="0"/>
              <a:t>Wpisz lata na skali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wg kalendarza gregoriańskiego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od stworzenia (kalendarz żydowski)</a:t>
            </a:r>
          </a:p>
          <a:p>
            <a:pPr marL="285750" indent="-285750">
              <a:buFontTx/>
              <a:buChar char="-"/>
            </a:pPr>
            <a:r>
              <a:rPr lang="pl-PL" dirty="0"/>
              <a:t>Zaznacz kluczowe wydarzenia opisane w Biblii</a:t>
            </a:r>
          </a:p>
        </p:txBody>
      </p:sp>
    </p:spTree>
    <p:extLst>
      <p:ext uri="{BB962C8B-B14F-4D97-AF65-F5344CB8AC3E}">
        <p14:creationId xmlns:p14="http://schemas.microsoft.com/office/powerpoint/2010/main" val="40696813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świata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795102" y="5833778"/>
            <a:ext cx="567488" cy="3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dirty="0"/>
              <a:t>2000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153128" y="6337834"/>
            <a:ext cx="182768" cy="3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dirty="0"/>
              <a:t>0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999724"/>
              </p:ext>
            </p:extLst>
          </p:nvPr>
        </p:nvGraphicFramePr>
        <p:xfrm>
          <a:off x="1271464" y="1250634"/>
          <a:ext cx="812799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7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 od</a:t>
                      </a:r>
                      <a:r>
                        <a:rPr lang="pl-PL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stworzenia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 wg.</a:t>
                      </a:r>
                      <a:r>
                        <a:rPr lang="pl-PL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kalendarza Gregoriańskiego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Stworzenie świata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około -4000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około -2400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Abracham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4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Wyjście z Egiptu – Mojżesz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około 2600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Świątynia Salomona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-966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Zburzenie Świątyni Salomona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Ukrzyżowanie Pana Jezusa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Powstanie państwa Izrael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3491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Czasy objawienie, spisania i udostępniania Biblii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854890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356283" y="5704062"/>
            <a:ext cx="139487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2593964" y="5704063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-1000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873498" y="570334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1000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426941" y="5703340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0521" y="5704064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-2000</a:t>
            </a:r>
          </a:p>
        </p:txBody>
      </p:sp>
      <p:cxnSp>
        <p:nvCxnSpPr>
          <p:cNvPr id="29" name="Łącznik prosty 28"/>
          <p:cNvCxnSpPr/>
          <p:nvPr/>
        </p:nvCxnSpPr>
        <p:spPr>
          <a:xfrm>
            <a:off x="5446428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8037966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10629503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36" name="Grupa 35"/>
          <p:cNvGrpSpPr/>
          <p:nvPr/>
        </p:nvGrpSpPr>
        <p:grpSpPr>
          <a:xfrm>
            <a:off x="5281082" y="4609198"/>
            <a:ext cx="429376" cy="655918"/>
            <a:chOff x="2957194" y="2798382"/>
            <a:chExt cx="419732" cy="641186"/>
          </a:xfrm>
        </p:grpSpPr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9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-7333159" y="3068960"/>
            <a:ext cx="3600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72588"/>
              </p:ext>
            </p:extLst>
          </p:nvPr>
        </p:nvGraphicFramePr>
        <p:xfrm>
          <a:off x="3791744" y="913120"/>
          <a:ext cx="785642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Mojżesz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Dawid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Izajasz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Apostoł 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0" name="PoleTekstowe 39"/>
          <p:cNvSpPr txBox="1"/>
          <p:nvPr/>
        </p:nvSpPr>
        <p:spPr>
          <a:xfrm>
            <a:off x="270902" y="991551"/>
            <a:ext cx="33614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Zadanie:</a:t>
            </a:r>
          </a:p>
          <a:p>
            <a:pPr marL="285750" indent="-285750">
              <a:buFontTx/>
              <a:buChar char="-"/>
            </a:pPr>
            <a:r>
              <a:rPr lang="pl-PL" dirty="0"/>
              <a:t>Określ lata życia autora</a:t>
            </a:r>
          </a:p>
          <a:p>
            <a:pPr marL="285750" indent="-285750">
              <a:buFontTx/>
              <a:buChar char="-"/>
            </a:pPr>
            <a:r>
              <a:rPr lang="pl-PL" dirty="0"/>
              <a:t>Zaznacz czasy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Czasy sędziów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Królestwo Izraela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Niewola Babilońska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Czasy apostolskie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Średniowiecze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Imperium muzułmańskie</a:t>
            </a:r>
          </a:p>
        </p:txBody>
      </p:sp>
    </p:spTree>
    <p:extLst>
      <p:ext uri="{BB962C8B-B14F-4D97-AF65-F5344CB8AC3E}">
        <p14:creationId xmlns:p14="http://schemas.microsoft.com/office/powerpoint/2010/main" val="11019585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9FE1B7-25CE-CD4C-B600-AB729384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 – o co tu chodzi?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9F6F67-99EF-C54A-84C3-472C67822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Materiał do rozważań o czasie, o historii, o historii objawienia, historii świata, Europy i Polski, historii mojej rodziny, i mojej historii</a:t>
            </a:r>
          </a:p>
          <a:p>
            <a:r>
              <a:rPr lang="pl-PL" dirty="0"/>
              <a:t>Pochodzenie slajdów</a:t>
            </a:r>
          </a:p>
          <a:p>
            <a:pPr lvl="1"/>
            <a:r>
              <a:rPr lang="pl-PL" dirty="0"/>
              <a:t>Te osie czasu stworzone są tu i do przerobienia</a:t>
            </a:r>
          </a:p>
          <a:p>
            <a:pPr lvl="1"/>
            <a:r>
              <a:rPr lang="pl-PL" dirty="0" err="1"/>
              <a:t>Metahistoria</a:t>
            </a:r>
            <a:r>
              <a:rPr lang="pl-PL" dirty="0"/>
              <a:t>, dwie drogi życia, i nadzieja….. To pochodzenie </a:t>
            </a:r>
            <a:r>
              <a:rPr lang="pl-PL"/>
              <a:t>innych slajdów</a:t>
            </a:r>
          </a:p>
          <a:p>
            <a:pPr lvl="1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363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Krótki wiek XX i jeszcze trochę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65630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1960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18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60286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1940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5494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1920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70974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1980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88166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2020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598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1900</a:t>
            </a:r>
          </a:p>
        </p:txBody>
      </p:sp>
      <p:cxnSp>
        <p:nvCxnSpPr>
          <p:cNvPr id="3" name="Łącznik prosty 2"/>
          <p:cNvCxnSpPr/>
          <p:nvPr/>
        </p:nvCxnSpPr>
        <p:spPr>
          <a:xfrm flipH="1">
            <a:off x="1487488" y="5445224"/>
            <a:ext cx="511470" cy="0"/>
          </a:xfrm>
          <a:prstGeom prst="line">
            <a:avLst/>
          </a:prstGeom>
          <a:ln w="279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flipH="1">
            <a:off x="3784330" y="5445224"/>
            <a:ext cx="511470" cy="0"/>
          </a:xfrm>
          <a:prstGeom prst="line">
            <a:avLst/>
          </a:prstGeom>
          <a:ln w="279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1415480" y="6093296"/>
            <a:ext cx="6912768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graphicFrame>
        <p:nvGraphicFramePr>
          <p:cNvPr id="61" name="Tabela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652428"/>
              </p:ext>
            </p:extLst>
          </p:nvPr>
        </p:nvGraphicFramePr>
        <p:xfrm>
          <a:off x="3791744" y="913120"/>
          <a:ext cx="785642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2" name="PoleTekstowe 61"/>
          <p:cNvSpPr txBox="1"/>
          <p:nvPr/>
        </p:nvSpPr>
        <p:spPr>
          <a:xfrm>
            <a:off x="270902" y="991551"/>
            <a:ext cx="3361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Zadanie:</a:t>
            </a:r>
          </a:p>
          <a:p>
            <a:pPr marL="285750" indent="-285750">
              <a:buFontTx/>
              <a:buChar char="-"/>
            </a:pPr>
            <a:r>
              <a:rPr lang="pl-PL" dirty="0"/>
              <a:t>Wskaż kluczowe dla świata wydarzenia w XX wieku</a:t>
            </a:r>
          </a:p>
          <a:p>
            <a:pPr marL="285750" indent="-285750">
              <a:buFontTx/>
              <a:buChar char="-"/>
            </a:pPr>
            <a:r>
              <a:rPr lang="pl-PL" dirty="0"/>
              <a:t>Zaznacz ważne daty dla siebie i swoich rodziców, dziadków</a:t>
            </a:r>
          </a:p>
          <a:p>
            <a:pPr marL="285750" indent="-285750">
              <a:buFontTx/>
              <a:buChar char="-"/>
            </a:pPr>
            <a:r>
              <a:rPr lang="pl-PL" dirty="0"/>
              <a:t>Ile lat miał „krótki wiek XX”?</a:t>
            </a:r>
          </a:p>
        </p:txBody>
      </p:sp>
    </p:spTree>
    <p:extLst>
      <p:ext uri="{BB962C8B-B14F-4D97-AF65-F5344CB8AC3E}">
        <p14:creationId xmlns:p14="http://schemas.microsoft.com/office/powerpoint/2010/main" val="104663434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Moje, do dziś przeżyte życie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65631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1990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20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2010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6028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1980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54944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1970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70975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88166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2020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59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1960</a:t>
            </a:r>
          </a:p>
        </p:txBody>
      </p:sp>
      <p:sp>
        <p:nvSpPr>
          <p:cNvPr id="67" name="PoleTekstowe 66"/>
          <p:cNvSpPr txBox="1"/>
          <p:nvPr/>
        </p:nvSpPr>
        <p:spPr>
          <a:xfrm>
            <a:off x="108674" y="1924907"/>
            <a:ext cx="74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✦</a:t>
            </a:r>
          </a:p>
        </p:txBody>
      </p:sp>
      <p:sp>
        <p:nvSpPr>
          <p:cNvPr id="72" name="PoleTekstowe 71"/>
          <p:cNvSpPr txBox="1"/>
          <p:nvPr/>
        </p:nvSpPr>
        <p:spPr>
          <a:xfrm>
            <a:off x="108674" y="2398447"/>
            <a:ext cx="74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✧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51" y="3140968"/>
            <a:ext cx="506242" cy="50624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03" y="3249297"/>
            <a:ext cx="529478" cy="529478"/>
          </a:xfrm>
          <a:prstGeom prst="rect">
            <a:avLst/>
          </a:prstGeom>
        </p:spPr>
      </p:pic>
      <p:sp>
        <p:nvSpPr>
          <p:cNvPr id="73" name="PoleTekstowe 72"/>
          <p:cNvSpPr txBox="1"/>
          <p:nvPr/>
        </p:nvSpPr>
        <p:spPr>
          <a:xfrm>
            <a:off x="1442540" y="3165969"/>
            <a:ext cx="760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/>
              <a:t>⭐︎</a:t>
            </a:r>
            <a:endParaRPr lang="pl-PL" sz="4000" dirty="0"/>
          </a:p>
        </p:txBody>
      </p:sp>
      <p:graphicFrame>
        <p:nvGraphicFramePr>
          <p:cNvPr id="52" name="Tabe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64828"/>
              </p:ext>
            </p:extLst>
          </p:nvPr>
        </p:nvGraphicFramePr>
        <p:xfrm>
          <a:off x="3791744" y="913120"/>
          <a:ext cx="785642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7" name="PoleTekstowe 56"/>
          <p:cNvSpPr txBox="1"/>
          <p:nvPr/>
        </p:nvSpPr>
        <p:spPr>
          <a:xfrm>
            <a:off x="270902" y="991551"/>
            <a:ext cx="3361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Zadanie:</a:t>
            </a:r>
          </a:p>
          <a:p>
            <a:pPr marL="285750" indent="-285750">
              <a:buFontTx/>
              <a:buChar char="-"/>
            </a:pPr>
            <a:r>
              <a:rPr lang="pl-PL" dirty="0"/>
              <a:t>Umieść ikonki na osi</a:t>
            </a:r>
          </a:p>
          <a:p>
            <a:pPr marL="285750" indent="-285750">
              <a:buFontTx/>
              <a:buChar char="-"/>
            </a:pPr>
            <a:r>
              <a:rPr lang="pl-PL" dirty="0"/>
              <a:t>Stwórz inne ikonki</a:t>
            </a:r>
          </a:p>
        </p:txBody>
      </p:sp>
    </p:spTree>
    <p:extLst>
      <p:ext uri="{BB962C8B-B14F-4D97-AF65-F5344CB8AC3E}">
        <p14:creationId xmlns:p14="http://schemas.microsoft.com/office/powerpoint/2010/main" val="169343488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10A0380-C0F6-F644-9452-BC311B22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Wycieczka historyczna do Krakowa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389CD0-BB66-0A4F-8D8E-04AD7B260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546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F294F6-C29E-F747-ABA3-3FF17C51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Spacer przez wieki i po Krakowie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F016AA-A857-3E40-9748-53BCD71EC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Przez X – wzgórze Wawelskie, i stare kopce</a:t>
            </a:r>
          </a:p>
          <a:p>
            <a:r>
              <a:rPr lang="pl-PL" dirty="0"/>
              <a:t>XII – </a:t>
            </a:r>
          </a:p>
          <a:p>
            <a:r>
              <a:rPr lang="pl-PL" dirty="0"/>
              <a:t>XIII</a:t>
            </a:r>
          </a:p>
          <a:p>
            <a:r>
              <a:rPr lang="pl-PL" dirty="0"/>
              <a:t>XIV – akademia? </a:t>
            </a:r>
            <a:r>
              <a:rPr lang="pl-PL" dirty="0" err="1"/>
              <a:t>Colegium</a:t>
            </a:r>
            <a:r>
              <a:rPr lang="pl-PL" dirty="0"/>
              <a:t> </a:t>
            </a:r>
            <a:r>
              <a:rPr lang="pl-PL" dirty="0" err="1"/>
              <a:t>majus</a:t>
            </a:r>
            <a:r>
              <a:rPr lang="pl-PL" dirty="0"/>
              <a:t>?</a:t>
            </a:r>
          </a:p>
          <a:p>
            <a:r>
              <a:rPr lang="pl-PL" dirty="0"/>
              <a:t>XV – założenie nowego miasta i kościół mariacki</a:t>
            </a:r>
          </a:p>
          <a:p>
            <a:r>
              <a:rPr lang="pl-PL" dirty="0"/>
              <a:t>XVI – sukiennice</a:t>
            </a:r>
          </a:p>
          <a:p>
            <a:r>
              <a:rPr lang="pl-PL" dirty="0"/>
              <a:t>XVII – barok ? ale też więc i jezuici</a:t>
            </a:r>
          </a:p>
          <a:p>
            <a:r>
              <a:rPr lang="pl-PL" dirty="0"/>
              <a:t>XVIII</a:t>
            </a:r>
          </a:p>
          <a:p>
            <a:r>
              <a:rPr lang="pl-PL" dirty="0"/>
              <a:t>XIX – kopiec Kościuszki, forty, aleje</a:t>
            </a:r>
          </a:p>
          <a:p>
            <a:r>
              <a:rPr lang="pl-PL" dirty="0"/>
              <a:t>XX – modernizm lat 30-tych i …</a:t>
            </a:r>
          </a:p>
        </p:txBody>
      </p:sp>
    </p:spTree>
    <p:extLst>
      <p:ext uri="{BB962C8B-B14F-4D97-AF65-F5344CB8AC3E}">
        <p14:creationId xmlns:p14="http://schemas.microsoft.com/office/powerpoint/2010/main" val="3624273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10A0380-C0F6-F644-9452-BC311B22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Coś do AP ale tylko zalążek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389CD0-BB66-0A4F-8D8E-04AD7B260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7932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Dzieje się </a:t>
            </a:r>
            <a:r>
              <a:rPr lang="mr-IN" dirty="0"/>
              <a:t>…</a:t>
            </a:r>
            <a:r>
              <a:rPr lang="pl-PL" dirty="0"/>
              <a:t>.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Romb 35"/>
          <p:cNvSpPr/>
          <p:nvPr/>
        </p:nvSpPr>
        <p:spPr bwMode="auto">
          <a:xfrm>
            <a:off x="2794422" y="4801918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P</a:t>
            </a:r>
          </a:p>
        </p:txBody>
      </p:sp>
      <p:sp>
        <p:nvSpPr>
          <p:cNvPr id="55" name="Romb 54"/>
          <p:cNvSpPr/>
          <p:nvPr/>
        </p:nvSpPr>
        <p:spPr bwMode="auto">
          <a:xfrm>
            <a:off x="246783" y="4801918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U</a:t>
            </a:r>
          </a:p>
        </p:txBody>
      </p:sp>
      <p:sp>
        <p:nvSpPr>
          <p:cNvPr id="8" name="Owal 7"/>
          <p:cNvSpPr/>
          <p:nvPr/>
        </p:nvSpPr>
        <p:spPr>
          <a:xfrm>
            <a:off x="2189626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/>
              <a:t>1</a:t>
            </a:r>
          </a:p>
        </p:txBody>
      </p:sp>
      <p:sp>
        <p:nvSpPr>
          <p:cNvPr id="78" name="Owal 77"/>
          <p:cNvSpPr/>
          <p:nvPr/>
        </p:nvSpPr>
        <p:spPr>
          <a:xfrm>
            <a:off x="3118180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/>
              <a:t>2</a:t>
            </a:r>
          </a:p>
        </p:txBody>
      </p:sp>
      <p:sp>
        <p:nvSpPr>
          <p:cNvPr id="79" name="Owal 78"/>
          <p:cNvSpPr/>
          <p:nvPr/>
        </p:nvSpPr>
        <p:spPr>
          <a:xfrm>
            <a:off x="4046734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3</a:t>
            </a:r>
          </a:p>
        </p:txBody>
      </p:sp>
      <p:sp>
        <p:nvSpPr>
          <p:cNvPr id="80" name="Owal 79"/>
          <p:cNvSpPr/>
          <p:nvPr/>
        </p:nvSpPr>
        <p:spPr>
          <a:xfrm>
            <a:off x="4975288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4</a:t>
            </a:r>
          </a:p>
        </p:txBody>
      </p:sp>
      <p:sp>
        <p:nvSpPr>
          <p:cNvPr id="81" name="Owal 80"/>
          <p:cNvSpPr/>
          <p:nvPr/>
        </p:nvSpPr>
        <p:spPr>
          <a:xfrm>
            <a:off x="5903842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5</a:t>
            </a:r>
          </a:p>
        </p:txBody>
      </p:sp>
      <p:sp>
        <p:nvSpPr>
          <p:cNvPr id="82" name="Owal 81"/>
          <p:cNvSpPr/>
          <p:nvPr/>
        </p:nvSpPr>
        <p:spPr>
          <a:xfrm>
            <a:off x="6832396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6</a:t>
            </a:r>
          </a:p>
        </p:txBody>
      </p:sp>
      <p:sp>
        <p:nvSpPr>
          <p:cNvPr id="83" name="Owal 82"/>
          <p:cNvSpPr/>
          <p:nvPr/>
        </p:nvSpPr>
        <p:spPr>
          <a:xfrm>
            <a:off x="7760950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7</a:t>
            </a:r>
          </a:p>
        </p:txBody>
      </p:sp>
      <p:sp>
        <p:nvSpPr>
          <p:cNvPr id="86" name="Owal 85"/>
          <p:cNvSpPr/>
          <p:nvPr/>
        </p:nvSpPr>
        <p:spPr>
          <a:xfrm>
            <a:off x="4565890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Owal 86"/>
          <p:cNvSpPr/>
          <p:nvPr/>
        </p:nvSpPr>
        <p:spPr>
          <a:xfrm>
            <a:off x="5494444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8" name="Owal 87"/>
          <p:cNvSpPr/>
          <p:nvPr/>
        </p:nvSpPr>
        <p:spPr>
          <a:xfrm>
            <a:off x="6422998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9" name="Owal 88"/>
          <p:cNvSpPr/>
          <p:nvPr/>
        </p:nvSpPr>
        <p:spPr>
          <a:xfrm>
            <a:off x="7351552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0" name="Owal 89"/>
          <p:cNvSpPr/>
          <p:nvPr/>
        </p:nvSpPr>
        <p:spPr>
          <a:xfrm>
            <a:off x="8280106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1" name="Owal 90"/>
          <p:cNvSpPr/>
          <p:nvPr/>
        </p:nvSpPr>
        <p:spPr>
          <a:xfrm>
            <a:off x="9208660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2" name="Owal 91"/>
          <p:cNvSpPr/>
          <p:nvPr/>
        </p:nvSpPr>
        <p:spPr>
          <a:xfrm>
            <a:off x="10137214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3" name="Line 5"/>
          <p:cNvSpPr>
            <a:spLocks noChangeShapeType="1"/>
          </p:cNvSpPr>
          <p:nvPr/>
        </p:nvSpPr>
        <p:spPr bwMode="auto">
          <a:xfrm flipH="1">
            <a:off x="4871861" y="2060847"/>
            <a:ext cx="2524327" cy="1520934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H="1">
            <a:off x="5800415" y="2060848"/>
            <a:ext cx="1855887" cy="1520933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5" name="Line 5"/>
          <p:cNvSpPr>
            <a:spLocks noChangeShapeType="1"/>
          </p:cNvSpPr>
          <p:nvPr/>
        </p:nvSpPr>
        <p:spPr bwMode="auto">
          <a:xfrm flipH="1">
            <a:off x="6728967" y="2052082"/>
            <a:ext cx="1239235" cy="1529699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6" name="Line 5"/>
          <p:cNvSpPr>
            <a:spLocks noChangeShapeType="1"/>
          </p:cNvSpPr>
          <p:nvPr/>
        </p:nvSpPr>
        <p:spPr bwMode="auto">
          <a:xfrm flipH="1">
            <a:off x="7657522" y="2052081"/>
            <a:ext cx="310680" cy="1540661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5"/>
          <p:cNvSpPr>
            <a:spLocks noChangeShapeType="1"/>
          </p:cNvSpPr>
          <p:nvPr/>
        </p:nvSpPr>
        <p:spPr bwMode="auto">
          <a:xfrm>
            <a:off x="7968201" y="2052080"/>
            <a:ext cx="617873" cy="1529702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8" name="Line 5"/>
          <p:cNvSpPr>
            <a:spLocks noChangeShapeType="1"/>
          </p:cNvSpPr>
          <p:nvPr/>
        </p:nvSpPr>
        <p:spPr bwMode="auto">
          <a:xfrm>
            <a:off x="7968201" y="2052079"/>
            <a:ext cx="1546424" cy="1529702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5"/>
          <p:cNvSpPr>
            <a:spLocks noChangeShapeType="1"/>
          </p:cNvSpPr>
          <p:nvPr/>
        </p:nvSpPr>
        <p:spPr bwMode="auto">
          <a:xfrm>
            <a:off x="7968201" y="2052079"/>
            <a:ext cx="2474978" cy="1540663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2423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3392" y="1122363"/>
            <a:ext cx="10730408" cy="2387600"/>
          </a:xfrm>
        </p:spPr>
        <p:txBody>
          <a:bodyPr>
            <a:normAutofit/>
          </a:bodyPr>
          <a:lstStyle/>
          <a:p>
            <a:r>
              <a:rPr lang="pl-PL" dirty="0"/>
              <a:t>Co się dzieje </a:t>
            </a:r>
            <a:r>
              <a:rPr lang="pl-PL"/>
              <a:t>z ludźmi </a:t>
            </a:r>
            <a:r>
              <a:rPr lang="pl-PL" dirty="0"/>
              <a:t>po </a:t>
            </a:r>
            <a:r>
              <a:rPr lang="pl-PL"/>
              <a:t>śmierci?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Wyciąg z prezentacji</a:t>
            </a:r>
          </a:p>
          <a:p>
            <a:r>
              <a:rPr lang="pl-PL" dirty="0"/>
              <a:t>Nadzieja - Wersja 2.4 z października 2019</a:t>
            </a:r>
          </a:p>
          <a:p>
            <a:r>
              <a:rPr lang="pl-PL" dirty="0">
                <a:hlinkClick r:id="rId3"/>
              </a:rPr>
              <a:t>wojtek@pp.org.pl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0526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Życie człowieka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Tekstowe 29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r>
              <a:rPr lang="pl-PL" dirty="0"/>
              <a:t>#1. Człowiek się rodzi</a:t>
            </a:r>
          </a:p>
          <a:p>
            <a:r>
              <a:rPr lang="pl-PL" dirty="0"/>
              <a:t>#2. Człowiek żyje na ziemi.</a:t>
            </a:r>
          </a:p>
          <a:p>
            <a:r>
              <a:rPr lang="pl-PL" dirty="0"/>
              <a:t>#3. Człowiek umiera 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r>
              <a:rPr lang="pl-PL" dirty="0"/>
              <a:t>#4. Człowiek zmartwychwstaje.</a:t>
            </a:r>
          </a:p>
          <a:p>
            <a:r>
              <a:rPr lang="pl-PL" dirty="0"/>
              <a:t>#5. Zmartwychwstały staje przez Wielkim Białym Tronem gdzie otrzymuje sprawiedliwy wyrok.</a:t>
            </a: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27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8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9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6" name="Sześcian 35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87339963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/>
              <a:t>Podsumowanie: Siedem wydarzeń </a:t>
            </a:r>
            <a:br>
              <a:rPr lang="pl-PL" altLang="pl-PL"/>
            </a:br>
            <a:r>
              <a:rPr lang="pl-PL" altLang="pl-PL"/>
              <a:t>zaplanowanych w </a:t>
            </a:r>
            <a:r>
              <a:rPr lang="pl-PL" altLang="pl-PL" dirty="0"/>
              <a:t>życiu ucznia Jezusa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649940"/>
            <a:ext cx="7886700" cy="203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1800" dirty="0"/>
              <a:t>#</a:t>
            </a:r>
            <a:r>
              <a:rPr lang="pl-PL" altLang="x-none" sz="1800" dirty="0">
                <a:latin typeface="+mn-lt"/>
                <a:ea typeface="+mn-ea"/>
                <a:cs typeface="+mn-cs"/>
              </a:rPr>
              <a:t>0. Nowe narodzenie (ale to już było).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#1. Śmierć, bo raczej umrę.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#2. W nowym ciele moje zmartwychwstanie.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#3. Rozliczenie służby przed Trybunałem Pana Jezusa.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#4. Wesele Baranka, bo jestem zaproszony.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#5. Powrót z Jezusem na ziemię.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#6. Objęcie dziedzictwa i z Królem królowanie.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#7. Pojawienie się Nowego Nieba i Nowej Ziemi.</a:t>
            </a:r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0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2359" y="1604270"/>
            <a:ext cx="2348229" cy="738664"/>
            <a:chOff x="7463325" y="5925416"/>
            <a:chExt cx="2348229" cy="738664"/>
          </a:xfrm>
        </p:grpSpPr>
        <p:grpSp>
          <p:nvGrpSpPr>
            <p:cNvPr id="4" name="Grupa 3"/>
            <p:cNvGrpSpPr/>
            <p:nvPr/>
          </p:nvGrpSpPr>
          <p:grpSpPr>
            <a:xfrm>
              <a:off x="9157299" y="6223810"/>
              <a:ext cx="654255" cy="348563"/>
              <a:chOff x="9157299" y="6223810"/>
              <a:chExt cx="654255" cy="348563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9157299" y="6572372"/>
                <a:ext cx="654255" cy="1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 flipV="1">
                <a:off x="9157299" y="6399418"/>
                <a:ext cx="654255" cy="265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V="1">
                <a:off x="9157299" y="6223810"/>
                <a:ext cx="654255" cy="530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endParaRPr lang="pl-PL" sz="1200">
                  <a:latin typeface="Arial" charset="0"/>
                </a:endParaRPr>
              </a:p>
            </p:txBody>
          </p:sp>
        </p:grp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7463325" y="5925416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21264397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Streszczenie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914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213899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92194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sz="2000" b="1" i="1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170488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odrodzenie</a:t>
            </a:r>
          </a:p>
        </p:txBody>
      </p:sp>
    </p:spTree>
    <p:extLst>
      <p:ext uri="{BB962C8B-B14F-4D97-AF65-F5344CB8AC3E}">
        <p14:creationId xmlns:p14="http://schemas.microsoft.com/office/powerpoint/2010/main" val="12001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94817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633046" y="3908425"/>
            <a:ext cx="1016390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92386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10A0380-C0F6-F644-9452-BC311B22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Spojrzenie z góry na </a:t>
            </a:r>
            <a:br>
              <a:rPr lang="pl-PL" dirty="0"/>
            </a:br>
            <a:r>
              <a:rPr lang="pl-PL" dirty="0"/>
              <a:t>historię powszechną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389CD0-BB66-0A4F-8D8E-04AD7B260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Materiały pomocnicze do uczenia się historii powszechnej i planu dziejów</a:t>
            </a:r>
          </a:p>
        </p:txBody>
      </p:sp>
    </p:spTree>
    <p:extLst>
      <p:ext uri="{BB962C8B-B14F-4D97-AF65-F5344CB8AC3E}">
        <p14:creationId xmlns:p14="http://schemas.microsoft.com/office/powerpoint/2010/main" val="287177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D8E972-E328-7E43-8E5F-7357A0BD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 informacje o kalendarzu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A094C1-5B9A-A84C-9DFA-F5B90579D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Dziś używamy kalendarza gregoriańskiego, od Grzegorza XIII co go wprowadził w 1582, a więc za reformacji.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Kalendarz gregoriański jest to niewielka korekta wcześniej używanego (od 46 p.n.e.) kalendarza juliańskiego (od Juliusza </a:t>
            </a:r>
            <a:r>
              <a:rPr lang="pl-PL" dirty="0" err="1"/>
              <a:t>Cezasa</a:t>
            </a:r>
            <a:r>
              <a:rPr lang="pl-PL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 kalendarzu gregoriańskim nie ma roku 0. W astronomii jest i wtedy 1 p.n.e. w historii jest rokiem 0 w astronomii, a 2 </a:t>
            </a:r>
            <a:r>
              <a:rPr lang="pl-PL" dirty="0" err="1"/>
              <a:t>p.n.e</a:t>
            </a:r>
            <a:r>
              <a:rPr lang="pl-PL" dirty="0"/>
              <a:t> to -1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Pan Jezus prawdopodobnie urodził się pomiędzy 8 p.n.e. a 4 lub 2 p.n.e. ale niektórzy uważają, że może nawet do 6 n.e. ???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Tak czy inaczej mamy więc poważny problem „</a:t>
            </a:r>
            <a:r>
              <a:rPr lang="pl-PL" i="1" dirty="0"/>
              <a:t>zera</a:t>
            </a:r>
            <a:r>
              <a:rPr lang="pl-PL" dirty="0"/>
              <a:t>”.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Dionizjusz Mniejszy w 525, pracujący na polecenie papieża (o ile wtedy byli już papieże) Jana I badał to i to on ustalił „</a:t>
            </a:r>
            <a:r>
              <a:rPr lang="pl-PL" i="1" dirty="0"/>
              <a:t>zero</a:t>
            </a:r>
            <a:r>
              <a:rPr lang="pl-PL" dirty="0"/>
              <a:t>”.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Ten to Dionizy to ustalił, że początek ery chrześcijańskiej na rok 754 ery rzymskiej, czyli od założenia Rzymu.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Kalendarz hebrajski niekoniecznie jest kalendarzem biblijny, ale Żydzi uważają, że w 7 września 2021 roku zacznie się (1 </a:t>
            </a:r>
            <a:r>
              <a:rPr lang="pl-PL" dirty="0" err="1"/>
              <a:t>Tiszri</a:t>
            </a:r>
            <a:r>
              <a:rPr lang="pl-PL" dirty="0"/>
              <a:t>) 5782 rok od Adama</a:t>
            </a:r>
          </a:p>
        </p:txBody>
      </p:sp>
    </p:spTree>
    <p:extLst>
      <p:ext uri="{BB962C8B-B14F-4D97-AF65-F5344CB8AC3E}">
        <p14:creationId xmlns:p14="http://schemas.microsoft.com/office/powerpoint/2010/main" val="3398117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4C4648-BB78-4D40-821B-BECEA62C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Europejskie dzielenie historii na okresy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FED455-B00C-E34F-8B28-F0AF5696A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Starożytność do upadku Rzymu (wiek V, albo VI, lub VII)???</a:t>
            </a:r>
          </a:p>
          <a:p>
            <a:r>
              <a:rPr lang="pl-PL" dirty="0"/>
              <a:t>Średniowiecze do upadku Konstantynopola 1453, ale też </a:t>
            </a:r>
            <a:r>
              <a:rPr lang="pl-PL" dirty="0" err="1"/>
              <a:t>Guttenberg</a:t>
            </a:r>
            <a:r>
              <a:rPr lang="pl-PL" dirty="0"/>
              <a:t>, odkrycie Ameryki, czy reformacja</a:t>
            </a:r>
          </a:p>
          <a:p>
            <a:r>
              <a:rPr lang="pl-PL" dirty="0"/>
              <a:t>Renesans to wiek XVI</a:t>
            </a:r>
          </a:p>
          <a:p>
            <a:r>
              <a:rPr lang="pl-PL" dirty="0"/>
              <a:t>Barok jako coś przejściowego</a:t>
            </a:r>
          </a:p>
          <a:p>
            <a:r>
              <a:rPr lang="pl-PL" dirty="0"/>
              <a:t>Oświecenie</a:t>
            </a:r>
          </a:p>
          <a:p>
            <a:r>
              <a:rPr lang="pl-PL" dirty="0"/>
              <a:t>Romantyzm</a:t>
            </a:r>
          </a:p>
          <a:p>
            <a:r>
              <a:rPr lang="pl-PL" dirty="0"/>
              <a:t>Modernizm</a:t>
            </a:r>
          </a:p>
        </p:txBody>
      </p:sp>
    </p:spTree>
    <p:extLst>
      <p:ext uri="{BB962C8B-B14F-4D97-AF65-F5344CB8AC3E}">
        <p14:creationId xmlns:p14="http://schemas.microsoft.com/office/powerpoint/2010/main" val="42921983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-10-12 nadzieja 2.4 do pracy.pptx" id="{AC7887EA-FAA5-9649-A45B-49945F44BAD3}" vid="{ACC63CBF-E077-6546-A97A-0B88CD43E1DB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_Szablon dla W34 v 2.40</Template>
  <TotalTime>4710</TotalTime>
  <Words>1290</Words>
  <Application>Microsoft Macintosh PowerPoint</Application>
  <PresentationFormat>Panoramiczny</PresentationFormat>
  <Paragraphs>387</Paragraphs>
  <Slides>28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4" baseType="lpstr">
      <vt:lpstr>Arial</vt:lpstr>
      <vt:lpstr>Calibri</vt:lpstr>
      <vt:lpstr>Mangal</vt:lpstr>
      <vt:lpstr>Monotype Sorts</vt:lpstr>
      <vt:lpstr>Verdana</vt:lpstr>
      <vt:lpstr>Motyw pakietu Office</vt:lpstr>
      <vt:lpstr>Czytanie Apokalipsy</vt:lpstr>
      <vt:lpstr>Wstęp – o co tu chodzi?</vt:lpstr>
      <vt:lpstr>Streszczenie</vt:lpstr>
      <vt:lpstr>Metahistoria</vt:lpstr>
      <vt:lpstr>Prezentacja programu PowerPoint</vt:lpstr>
      <vt:lpstr>Prezentacja programu PowerPoint</vt:lpstr>
      <vt:lpstr>Spojrzenie z góry na  historię powszechną</vt:lpstr>
      <vt:lpstr>Ważne informacje o kalendarzu</vt:lpstr>
      <vt:lpstr>Europejskie dzielenie historii na okresy</vt:lpstr>
      <vt:lpstr>Historia świata</vt:lpstr>
      <vt:lpstr>Czasy objawienie, spisania i udostępniania Biblii</vt:lpstr>
      <vt:lpstr>Krótki wiek XX i moje żyje</vt:lpstr>
      <vt:lpstr>Moje do dziś przeżyte życie</vt:lpstr>
      <vt:lpstr>Wszystkie obiekty do zachowania !</vt:lpstr>
      <vt:lpstr>Ćwiczenia na osi czasu</vt:lpstr>
      <vt:lpstr>Wydarzenia do analiz</vt:lpstr>
      <vt:lpstr>Historia świata</vt:lpstr>
      <vt:lpstr>Historia świata</vt:lpstr>
      <vt:lpstr>Czasy objawienie, spisania i udostępniania Biblii</vt:lpstr>
      <vt:lpstr>Krótki wiek XX i jeszcze trochę</vt:lpstr>
      <vt:lpstr>Moje, do dziś przeżyte życie</vt:lpstr>
      <vt:lpstr>Wycieczka historyczna do Krakowa</vt:lpstr>
      <vt:lpstr>Spacer przez wieki i po Krakowie</vt:lpstr>
      <vt:lpstr>Coś do AP ale tylko zalążek</vt:lpstr>
      <vt:lpstr>Dzieje się ….</vt:lpstr>
      <vt:lpstr>Co się dzieje z ludźmi po śmierci?</vt:lpstr>
      <vt:lpstr>Życie człowieka</vt:lpstr>
      <vt:lpstr>Podsumowanie: Siedem wydarzeń  zaplanowanych w życiu ucznia Jezusa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Czytanie Apokalipsy</dc:title>
  <dc:creator>Wojciech Apel</dc:creator>
  <cp:lastModifiedBy>Wojciech Apel</cp:lastModifiedBy>
  <cp:revision>53</cp:revision>
  <cp:lastPrinted>2020-01-05T13:57:25Z</cp:lastPrinted>
  <dcterms:created xsi:type="dcterms:W3CDTF">2020-01-03T14:34:26Z</dcterms:created>
  <dcterms:modified xsi:type="dcterms:W3CDTF">2022-01-29T14:10:03Z</dcterms:modified>
</cp:coreProperties>
</file>